
<file path=[Content_Types].xml><?xml version="1.0" encoding="utf-8"?>
<Types xmlns="http://schemas.openxmlformats.org/package/2006/content-types"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6" r:id="rId4"/>
    <p:sldId id="316" r:id="rId5"/>
    <p:sldId id="290" r:id="rId6"/>
    <p:sldId id="303" r:id="rId7"/>
    <p:sldId id="291" r:id="rId8"/>
    <p:sldId id="305" r:id="rId9"/>
    <p:sldId id="309" r:id="rId10"/>
    <p:sldId id="297" r:id="rId11"/>
    <p:sldId id="293" r:id="rId12"/>
    <p:sldId id="294" r:id="rId13"/>
    <p:sldId id="296" r:id="rId14"/>
    <p:sldId id="301" r:id="rId15"/>
    <p:sldId id="308" r:id="rId16"/>
    <p:sldId id="289" r:id="rId17"/>
    <p:sldId id="321" r:id="rId18"/>
    <p:sldId id="295" r:id="rId19"/>
    <p:sldId id="323" r:id="rId20"/>
    <p:sldId id="324" r:id="rId21"/>
    <p:sldId id="311" r:id="rId22"/>
    <p:sldId id="313" r:id="rId23"/>
    <p:sldId id="312" r:id="rId24"/>
    <p:sldId id="302" r:id="rId25"/>
    <p:sldId id="317" r:id="rId26"/>
    <p:sldId id="318" r:id="rId27"/>
    <p:sldId id="319" r:id="rId28"/>
    <p:sldId id="320" r:id="rId2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4T06:41:04.18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4T06:41:09.78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4T06:41:10.14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7820D-9EF9-41CC-A2C0-819C4DA224E2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ED8A1-AC27-40CB-B7C3-22F843DEBA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133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ED8A1-AC27-40CB-B7C3-22F843DEBAE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53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475" y="1379787"/>
            <a:ext cx="7539049" cy="382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488315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99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487799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03295" y="1191255"/>
            <a:ext cx="373380" cy="46355"/>
          </a:xfrm>
          <a:custGeom>
            <a:avLst/>
            <a:gdLst/>
            <a:ahLst/>
            <a:cxnLst/>
            <a:rect l="l" t="t" r="r" b="b"/>
            <a:pathLst>
              <a:path w="373380" h="46355">
                <a:moveTo>
                  <a:pt x="372859" y="45825"/>
                </a:moveTo>
                <a:lnTo>
                  <a:pt x="0" y="45825"/>
                </a:lnTo>
                <a:lnTo>
                  <a:pt x="0" y="0"/>
                </a:lnTo>
                <a:lnTo>
                  <a:pt x="372859" y="0"/>
                </a:lnTo>
                <a:lnTo>
                  <a:pt x="372859" y="45825"/>
                </a:lnTo>
                <a:close/>
              </a:path>
            </a:pathLst>
          </a:custGeom>
          <a:solidFill>
            <a:srgbClr val="EB5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30391" y="1191255"/>
            <a:ext cx="376555" cy="46355"/>
          </a:xfrm>
          <a:custGeom>
            <a:avLst/>
            <a:gdLst/>
            <a:ahLst/>
            <a:cxnLst/>
            <a:rect l="l" t="t" r="r" b="b"/>
            <a:pathLst>
              <a:path w="376555" h="46355">
                <a:moveTo>
                  <a:pt x="376011" y="45825"/>
                </a:moveTo>
                <a:lnTo>
                  <a:pt x="0" y="45825"/>
                </a:lnTo>
                <a:lnTo>
                  <a:pt x="0" y="0"/>
                </a:lnTo>
                <a:lnTo>
                  <a:pt x="376011" y="0"/>
                </a:lnTo>
                <a:lnTo>
                  <a:pt x="376011" y="45825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8505" y="2239772"/>
            <a:ext cx="6226988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9703" y="1420367"/>
            <a:ext cx="7784592" cy="2962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pm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9232"/>
            <a:ext cx="9144000" cy="4655820"/>
          </a:xfrm>
          <a:custGeom>
            <a:avLst/>
            <a:gdLst/>
            <a:ahLst/>
            <a:cxnLst/>
            <a:rect l="l" t="t" r="r" b="b"/>
            <a:pathLst>
              <a:path w="9144000" h="4655820">
                <a:moveTo>
                  <a:pt x="0" y="4655699"/>
                </a:moveTo>
                <a:lnTo>
                  <a:pt x="9143999" y="4655699"/>
                </a:lnTo>
                <a:lnTo>
                  <a:pt x="9143999" y="0"/>
                </a:lnTo>
                <a:lnTo>
                  <a:pt x="0" y="0"/>
                </a:lnTo>
                <a:lnTo>
                  <a:pt x="0" y="4655699"/>
                </a:lnTo>
                <a:close/>
              </a:path>
            </a:pathLst>
          </a:custGeom>
          <a:solidFill>
            <a:srgbClr val="E9ED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488315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99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487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30391" y="1191255"/>
            <a:ext cx="746125" cy="46355"/>
            <a:chOff x="830391" y="1191255"/>
            <a:chExt cx="746125" cy="46355"/>
          </a:xfrm>
        </p:grpSpPr>
        <p:sp>
          <p:nvSpPr>
            <p:cNvPr id="5" name="object 5"/>
            <p:cNvSpPr/>
            <p:nvPr/>
          </p:nvSpPr>
          <p:spPr>
            <a:xfrm>
              <a:off x="1203295" y="1191255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5"/>
                  </a:moveTo>
                  <a:lnTo>
                    <a:pt x="0" y="45825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5"/>
                  </a:lnTo>
                  <a:close/>
                </a:path>
              </a:pathLst>
            </a:custGeom>
            <a:solidFill>
              <a:srgbClr val="EB5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0391" y="1191255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5"/>
                  </a:moveTo>
                  <a:lnTo>
                    <a:pt x="0" y="45825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5"/>
                  </a:lnTo>
                  <a:close/>
                </a:path>
              </a:pathLst>
            </a:custGeom>
            <a:solidFill>
              <a:srgbClr val="1A998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6868" y="1434337"/>
            <a:ext cx="6853132" cy="854273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en-US" sz="2800" dirty="0"/>
              <a:t>Fraud Detection in Banking Data by Machine Learning Techniques </a:t>
            </a:r>
            <a:endParaRPr sz="8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8071" y="2880552"/>
            <a:ext cx="42767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0" dirty="0">
                <a:solidFill>
                  <a:srgbClr val="595959"/>
                </a:solidFill>
                <a:latin typeface="Tahoma"/>
                <a:cs typeface="Tahoma"/>
              </a:rPr>
              <a:t>PROJECT</a:t>
            </a:r>
            <a:r>
              <a:rPr sz="1400" b="1" spc="-140" dirty="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lang="en-US" sz="1400" b="1" spc="-75" dirty="0">
                <a:solidFill>
                  <a:srgbClr val="595959"/>
                </a:solidFill>
                <a:latin typeface="Tahoma"/>
                <a:cs typeface="Tahoma"/>
              </a:rPr>
              <a:t>G</a:t>
            </a:r>
            <a:r>
              <a:rPr sz="1400" b="1" spc="-75" dirty="0">
                <a:solidFill>
                  <a:srgbClr val="595959"/>
                </a:solidFill>
                <a:latin typeface="Tahoma"/>
                <a:cs typeface="Tahoma"/>
              </a:rPr>
              <a:t>UIDE</a:t>
            </a:r>
            <a:r>
              <a:rPr sz="1400" b="1" spc="-140" dirty="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sz="1400" b="1" spc="-100" dirty="0">
                <a:solidFill>
                  <a:srgbClr val="595959"/>
                </a:solidFill>
                <a:latin typeface="Tahoma"/>
                <a:cs typeface="Tahoma"/>
              </a:rPr>
              <a:t>–</a:t>
            </a:r>
            <a:r>
              <a:rPr sz="1400" b="1" spc="-145" dirty="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595959"/>
                </a:solidFill>
                <a:latin typeface="Tahoma"/>
                <a:cs typeface="Tahoma"/>
              </a:rPr>
              <a:t>PROF</a:t>
            </a:r>
            <a:r>
              <a:rPr lang="en-IN" sz="1400" b="1" spc="-55" dirty="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lang="en-IN" sz="1400" b="1" spc="-55" dirty="0" err="1">
                <a:solidFill>
                  <a:srgbClr val="595959"/>
                </a:solidFill>
                <a:latin typeface="Tahoma"/>
                <a:cs typeface="Tahoma"/>
              </a:rPr>
              <a:t>Dr.S.RATHI</a:t>
            </a:r>
            <a:r>
              <a:rPr lang="en-IN" sz="1400" b="1" spc="-55" dirty="0">
                <a:solidFill>
                  <a:srgbClr val="595959"/>
                </a:solidFill>
                <a:latin typeface="Tahoma"/>
                <a:cs typeface="Tahoma"/>
              </a:rPr>
              <a:t> ME.,</a:t>
            </a:r>
            <a:r>
              <a:rPr lang="en-IN" sz="1400" b="1" spc="-55" dirty="0" err="1">
                <a:solidFill>
                  <a:srgbClr val="595959"/>
                </a:solidFill>
                <a:latin typeface="Tahoma"/>
                <a:cs typeface="Tahoma"/>
              </a:rPr>
              <a:t>Ph.D</a:t>
            </a:r>
            <a:r>
              <a:rPr lang="en-IN" sz="1400" b="1" spc="-55" dirty="0">
                <a:solidFill>
                  <a:srgbClr val="595959"/>
                </a:solidFill>
                <a:latin typeface="Tahoma"/>
                <a:cs typeface="Tahoma"/>
              </a:rPr>
              <a:t>    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38800" y="3867150"/>
            <a:ext cx="3051826" cy="99450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106172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solidFill>
                  <a:srgbClr val="020202"/>
                </a:solidFill>
                <a:latin typeface="Arial"/>
                <a:cs typeface="Arial"/>
              </a:rPr>
              <a:t>PRESENTED</a:t>
            </a:r>
            <a:r>
              <a:rPr sz="1200" b="1" spc="415" dirty="0">
                <a:solidFill>
                  <a:srgbClr val="020202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20202"/>
                </a:solidFill>
                <a:latin typeface="Arial"/>
                <a:cs typeface="Arial"/>
              </a:rPr>
              <a:t>BY, </a:t>
            </a:r>
            <a:endParaRPr lang="en-IN" sz="1200" b="1" spc="-5" dirty="0">
              <a:solidFill>
                <a:srgbClr val="020202"/>
              </a:solidFill>
              <a:latin typeface="Arial"/>
              <a:cs typeface="Arial"/>
            </a:endParaRPr>
          </a:p>
          <a:p>
            <a:pPr marL="12700" marR="1061720">
              <a:lnSpc>
                <a:spcPts val="1430"/>
              </a:lnSpc>
              <a:spcBef>
                <a:spcPts val="155"/>
              </a:spcBef>
            </a:pPr>
            <a:r>
              <a:rPr lang="en-IN" sz="1200" b="1" spc="-5" dirty="0">
                <a:solidFill>
                  <a:srgbClr val="020202"/>
                </a:solidFill>
                <a:latin typeface="Arial"/>
                <a:cs typeface="Arial"/>
              </a:rPr>
              <a:t>2018102 - AJMAL FARIZ M</a:t>
            </a:r>
          </a:p>
          <a:p>
            <a:pPr marL="12700" marR="1061720">
              <a:lnSpc>
                <a:spcPts val="1430"/>
              </a:lnSpc>
              <a:spcBef>
                <a:spcPts val="155"/>
              </a:spcBef>
            </a:pPr>
            <a:r>
              <a:rPr lang="en-IN" sz="1200" b="1" spc="-5" dirty="0">
                <a:solidFill>
                  <a:srgbClr val="020202"/>
                </a:solidFill>
                <a:latin typeface="Arial"/>
                <a:cs typeface="Arial"/>
              </a:rPr>
              <a:t>2018113 </a:t>
            </a:r>
            <a:r>
              <a:rPr lang="en-IN" sz="1200" b="1" spc="-30" dirty="0">
                <a:solidFill>
                  <a:srgbClr val="020202"/>
                </a:solidFill>
                <a:latin typeface="Arial"/>
                <a:cs typeface="Arial"/>
              </a:rPr>
              <a:t>-</a:t>
            </a:r>
            <a:r>
              <a:rPr lang="en-IN" sz="1200" b="1" spc="-5" dirty="0">
                <a:solidFill>
                  <a:srgbClr val="020202"/>
                </a:solidFill>
                <a:latin typeface="Arial"/>
                <a:cs typeface="Arial"/>
              </a:rPr>
              <a:t> GOKUL R</a:t>
            </a:r>
          </a:p>
          <a:p>
            <a:pPr marL="12700" marR="1061720">
              <a:lnSpc>
                <a:spcPts val="1430"/>
              </a:lnSpc>
              <a:spcBef>
                <a:spcPts val="155"/>
              </a:spcBef>
            </a:pPr>
            <a:r>
              <a:rPr lang="en-IN" sz="1200" b="1" spc="-5" dirty="0">
                <a:solidFill>
                  <a:srgbClr val="020202"/>
                </a:solidFill>
                <a:latin typeface="Arial"/>
                <a:cs typeface="Arial"/>
              </a:rPr>
              <a:t>2018L05 </a:t>
            </a:r>
            <a:r>
              <a:rPr lang="en-IN" sz="1200" b="1" spc="-30" dirty="0">
                <a:solidFill>
                  <a:srgbClr val="020202"/>
                </a:solidFill>
                <a:latin typeface="Arial"/>
                <a:cs typeface="Arial"/>
              </a:rPr>
              <a:t>-</a:t>
            </a:r>
            <a:r>
              <a:rPr lang="en-IN" sz="1200" b="1" spc="-5" dirty="0">
                <a:solidFill>
                  <a:srgbClr val="020202"/>
                </a:solidFill>
                <a:latin typeface="Arial"/>
                <a:cs typeface="Arial"/>
              </a:rPr>
              <a:t> ARAVIND M</a:t>
            </a:r>
            <a:br>
              <a:rPr lang="en-IN" sz="1200" b="1" spc="-5" dirty="0">
                <a:solidFill>
                  <a:srgbClr val="020202"/>
                </a:solidFill>
                <a:latin typeface="Arial"/>
                <a:cs typeface="Arial"/>
              </a:rPr>
            </a:br>
            <a:r>
              <a:rPr lang="en-IN" sz="1200" b="1" spc="-5" dirty="0">
                <a:solidFill>
                  <a:srgbClr val="020202"/>
                </a:solidFill>
                <a:latin typeface="Arial"/>
                <a:cs typeface="Arial"/>
              </a:rPr>
              <a:t>2018L12</a:t>
            </a:r>
            <a:r>
              <a:rPr lang="en-IN" sz="1200" b="1" spc="-30" dirty="0">
                <a:solidFill>
                  <a:srgbClr val="020202"/>
                </a:solidFill>
                <a:latin typeface="Arial"/>
                <a:cs typeface="Arial"/>
              </a:rPr>
              <a:t> - KIRAN R V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5900" y="130175"/>
            <a:ext cx="2818765" cy="226060"/>
            <a:chOff x="215900" y="130175"/>
            <a:chExt cx="2818765" cy="226060"/>
          </a:xfrm>
        </p:grpSpPr>
        <p:sp>
          <p:nvSpPr>
            <p:cNvPr id="11" name="object 11"/>
            <p:cNvSpPr/>
            <p:nvPr/>
          </p:nvSpPr>
          <p:spPr>
            <a:xfrm>
              <a:off x="228600" y="142875"/>
              <a:ext cx="2793365" cy="200660"/>
            </a:xfrm>
            <a:custGeom>
              <a:avLst/>
              <a:gdLst/>
              <a:ahLst/>
              <a:cxnLst/>
              <a:rect l="l" t="t" r="r" b="b"/>
              <a:pathLst>
                <a:path w="2793365" h="200660">
                  <a:moveTo>
                    <a:pt x="2759949" y="200099"/>
                  </a:moveTo>
                  <a:lnTo>
                    <a:pt x="33350" y="200099"/>
                  </a:lnTo>
                  <a:lnTo>
                    <a:pt x="20369" y="197479"/>
                  </a:lnTo>
                  <a:lnTo>
                    <a:pt x="9768" y="190331"/>
                  </a:lnTo>
                  <a:lnTo>
                    <a:pt x="2620" y="179730"/>
                  </a:lnTo>
                  <a:lnTo>
                    <a:pt x="0" y="166749"/>
                  </a:lnTo>
                  <a:lnTo>
                    <a:pt x="0" y="33350"/>
                  </a:lnTo>
                  <a:lnTo>
                    <a:pt x="2620" y="20369"/>
                  </a:lnTo>
                  <a:lnTo>
                    <a:pt x="9768" y="9768"/>
                  </a:lnTo>
                  <a:lnTo>
                    <a:pt x="20369" y="2620"/>
                  </a:lnTo>
                  <a:lnTo>
                    <a:pt x="33350" y="0"/>
                  </a:lnTo>
                  <a:lnTo>
                    <a:pt x="2759949" y="0"/>
                  </a:lnTo>
                  <a:lnTo>
                    <a:pt x="2792653" y="26813"/>
                  </a:lnTo>
                  <a:lnTo>
                    <a:pt x="2793299" y="33350"/>
                  </a:lnTo>
                  <a:lnTo>
                    <a:pt x="2793299" y="166749"/>
                  </a:lnTo>
                  <a:lnTo>
                    <a:pt x="2790679" y="179730"/>
                  </a:lnTo>
                  <a:lnTo>
                    <a:pt x="2783531" y="190331"/>
                  </a:lnTo>
                  <a:lnTo>
                    <a:pt x="2772930" y="197479"/>
                  </a:lnTo>
                  <a:lnTo>
                    <a:pt x="2759949" y="200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8600" y="142875"/>
              <a:ext cx="2793365" cy="200660"/>
            </a:xfrm>
            <a:custGeom>
              <a:avLst/>
              <a:gdLst/>
              <a:ahLst/>
              <a:cxnLst/>
              <a:rect l="l" t="t" r="r" b="b"/>
              <a:pathLst>
                <a:path w="2793365" h="200660">
                  <a:moveTo>
                    <a:pt x="0" y="33350"/>
                  </a:moveTo>
                  <a:lnTo>
                    <a:pt x="2620" y="20369"/>
                  </a:lnTo>
                  <a:lnTo>
                    <a:pt x="9768" y="9768"/>
                  </a:lnTo>
                  <a:lnTo>
                    <a:pt x="20369" y="2620"/>
                  </a:lnTo>
                  <a:lnTo>
                    <a:pt x="33350" y="0"/>
                  </a:lnTo>
                  <a:lnTo>
                    <a:pt x="2759949" y="0"/>
                  </a:lnTo>
                  <a:lnTo>
                    <a:pt x="2792653" y="26813"/>
                  </a:lnTo>
                  <a:lnTo>
                    <a:pt x="2793299" y="33350"/>
                  </a:lnTo>
                  <a:lnTo>
                    <a:pt x="2793299" y="166749"/>
                  </a:lnTo>
                  <a:lnTo>
                    <a:pt x="2790679" y="179730"/>
                  </a:lnTo>
                  <a:lnTo>
                    <a:pt x="2783531" y="190331"/>
                  </a:lnTo>
                  <a:lnTo>
                    <a:pt x="2772930" y="197479"/>
                  </a:lnTo>
                  <a:lnTo>
                    <a:pt x="2759949" y="200099"/>
                  </a:lnTo>
                  <a:lnTo>
                    <a:pt x="33350" y="200099"/>
                  </a:lnTo>
                  <a:lnTo>
                    <a:pt x="20369" y="197479"/>
                  </a:lnTo>
                  <a:lnTo>
                    <a:pt x="9768" y="190331"/>
                  </a:lnTo>
                  <a:lnTo>
                    <a:pt x="2620" y="179730"/>
                  </a:lnTo>
                  <a:lnTo>
                    <a:pt x="0" y="166749"/>
                  </a:lnTo>
                  <a:lnTo>
                    <a:pt x="0" y="3335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345488" y="130175"/>
            <a:ext cx="582930" cy="226060"/>
            <a:chOff x="8345488" y="130175"/>
            <a:chExt cx="582930" cy="226060"/>
          </a:xfrm>
        </p:grpSpPr>
        <p:sp>
          <p:nvSpPr>
            <p:cNvPr id="14" name="object 14"/>
            <p:cNvSpPr/>
            <p:nvPr/>
          </p:nvSpPr>
          <p:spPr>
            <a:xfrm>
              <a:off x="8358188" y="142875"/>
              <a:ext cx="557530" cy="200660"/>
            </a:xfrm>
            <a:custGeom>
              <a:avLst/>
              <a:gdLst/>
              <a:ahLst/>
              <a:cxnLst/>
              <a:rect l="l" t="t" r="r" b="b"/>
              <a:pathLst>
                <a:path w="557529" h="200660">
                  <a:moveTo>
                    <a:pt x="523749" y="200099"/>
                  </a:moveTo>
                  <a:lnTo>
                    <a:pt x="33349" y="200099"/>
                  </a:lnTo>
                  <a:lnTo>
                    <a:pt x="20368" y="197479"/>
                  </a:lnTo>
                  <a:lnTo>
                    <a:pt x="9767" y="190331"/>
                  </a:lnTo>
                  <a:lnTo>
                    <a:pt x="2620" y="179730"/>
                  </a:lnTo>
                  <a:lnTo>
                    <a:pt x="0" y="166749"/>
                  </a:lnTo>
                  <a:lnTo>
                    <a:pt x="0" y="33350"/>
                  </a:lnTo>
                  <a:lnTo>
                    <a:pt x="2620" y="20369"/>
                  </a:lnTo>
                  <a:lnTo>
                    <a:pt x="9767" y="9768"/>
                  </a:lnTo>
                  <a:lnTo>
                    <a:pt x="20368" y="2620"/>
                  </a:lnTo>
                  <a:lnTo>
                    <a:pt x="33349" y="0"/>
                  </a:lnTo>
                  <a:lnTo>
                    <a:pt x="523749" y="0"/>
                  </a:lnTo>
                  <a:lnTo>
                    <a:pt x="556453" y="26813"/>
                  </a:lnTo>
                  <a:lnTo>
                    <a:pt x="557099" y="33350"/>
                  </a:lnTo>
                  <a:lnTo>
                    <a:pt x="557099" y="166749"/>
                  </a:lnTo>
                  <a:lnTo>
                    <a:pt x="554479" y="179730"/>
                  </a:lnTo>
                  <a:lnTo>
                    <a:pt x="547331" y="190331"/>
                  </a:lnTo>
                  <a:lnTo>
                    <a:pt x="536730" y="197479"/>
                  </a:lnTo>
                  <a:lnTo>
                    <a:pt x="523749" y="200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58188" y="142875"/>
              <a:ext cx="557530" cy="200660"/>
            </a:xfrm>
            <a:custGeom>
              <a:avLst/>
              <a:gdLst/>
              <a:ahLst/>
              <a:cxnLst/>
              <a:rect l="l" t="t" r="r" b="b"/>
              <a:pathLst>
                <a:path w="557529" h="200660">
                  <a:moveTo>
                    <a:pt x="0" y="33350"/>
                  </a:moveTo>
                  <a:lnTo>
                    <a:pt x="2620" y="20369"/>
                  </a:lnTo>
                  <a:lnTo>
                    <a:pt x="9767" y="9768"/>
                  </a:lnTo>
                  <a:lnTo>
                    <a:pt x="20368" y="2620"/>
                  </a:lnTo>
                  <a:lnTo>
                    <a:pt x="33349" y="0"/>
                  </a:lnTo>
                  <a:lnTo>
                    <a:pt x="523749" y="0"/>
                  </a:lnTo>
                  <a:lnTo>
                    <a:pt x="556453" y="26813"/>
                  </a:lnTo>
                  <a:lnTo>
                    <a:pt x="557099" y="33350"/>
                  </a:lnTo>
                  <a:lnTo>
                    <a:pt x="557099" y="166749"/>
                  </a:lnTo>
                  <a:lnTo>
                    <a:pt x="554479" y="179730"/>
                  </a:lnTo>
                  <a:lnTo>
                    <a:pt x="547331" y="190331"/>
                  </a:lnTo>
                  <a:lnTo>
                    <a:pt x="536730" y="197479"/>
                  </a:lnTo>
                  <a:lnTo>
                    <a:pt x="523749" y="200099"/>
                  </a:lnTo>
                  <a:lnTo>
                    <a:pt x="33349" y="200099"/>
                  </a:lnTo>
                  <a:lnTo>
                    <a:pt x="20368" y="197479"/>
                  </a:lnTo>
                  <a:lnTo>
                    <a:pt x="9767" y="190331"/>
                  </a:lnTo>
                  <a:lnTo>
                    <a:pt x="2620" y="179730"/>
                  </a:lnTo>
                  <a:lnTo>
                    <a:pt x="0" y="166749"/>
                  </a:lnTo>
                  <a:lnTo>
                    <a:pt x="0" y="3335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687037-90AC-E33F-467A-98F9C1901941}"/>
              </a:ext>
            </a:extLst>
          </p:cNvPr>
          <p:cNvSpPr txBox="1"/>
          <p:nvPr/>
        </p:nvSpPr>
        <p:spPr>
          <a:xfrm>
            <a:off x="3657600" y="657730"/>
            <a:ext cx="286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 MT"/>
              </a:rPr>
              <a:t>Review</a:t>
            </a:r>
            <a:r>
              <a:rPr lang="en-IN" sz="2400" b="1" dirty="0"/>
              <a:t> - 2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8F99B9-69BB-F7C4-B028-862B777FA044}"/>
              </a:ext>
            </a:extLst>
          </p:cNvPr>
          <p:cNvSpPr txBox="1"/>
          <p:nvPr/>
        </p:nvSpPr>
        <p:spPr>
          <a:xfrm>
            <a:off x="1066800" y="127635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42190-0DEF-968C-C34C-C0E8C09A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114550"/>
            <a:ext cx="1905000" cy="1816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7A5A1-9AE6-98E2-ACCB-51D864E29FAC}"/>
              </a:ext>
            </a:extLst>
          </p:cNvPr>
          <p:cNvSpPr txBox="1"/>
          <p:nvPr/>
        </p:nvSpPr>
        <p:spPr>
          <a:xfrm>
            <a:off x="1083469" y="203835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It provides a gradient boosting framework which among other features attempts to solve for Categorical features using a permutation driven alternative compared to the classical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91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D4F61-B852-A5C6-28E5-0D8FBF90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50"/>
            <a:ext cx="4758088" cy="2189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2EB18-9580-99F4-4D17-26724837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680556"/>
            <a:ext cx="4336572" cy="23295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1519FD-D356-FA73-7E49-FB5DE7B88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358246"/>
            <a:ext cx="2417549" cy="5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A5036-7EEE-2E9E-4253-92FE73DA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90549"/>
            <a:ext cx="3733800" cy="2512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B616C-712A-423A-114D-42A32F9D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66950"/>
            <a:ext cx="3623552" cy="24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71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C1D38-D921-8C3D-6243-09E403BE3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3"/>
          <a:stretch/>
        </p:blipFill>
        <p:spPr>
          <a:xfrm>
            <a:off x="481012" y="1428750"/>
            <a:ext cx="2525272" cy="1995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B0FC1-7161-27BB-E09C-006A74F47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962150"/>
            <a:ext cx="5362575" cy="24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90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E9C1F-A288-C5A6-D58C-560B086B8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944726"/>
            <a:ext cx="3390903" cy="214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92F2F-9A16-E472-6725-A29008056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t="13924" r="33129" b="20855"/>
          <a:stretch/>
        </p:blipFill>
        <p:spPr>
          <a:xfrm>
            <a:off x="3467102" y="666750"/>
            <a:ext cx="5410200" cy="30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7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2929BC-15A0-CFF6-8D07-17B8081D538C}"/>
              </a:ext>
            </a:extLst>
          </p:cNvPr>
          <p:cNvSpPr txBox="1"/>
          <p:nvPr/>
        </p:nvSpPr>
        <p:spPr>
          <a:xfrm>
            <a:off x="2332979" y="2732246"/>
            <a:ext cx="110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 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F99B9-69BB-F7C4-B028-862B777FA044}"/>
              </a:ext>
            </a:extLst>
          </p:cNvPr>
          <p:cNvSpPr txBox="1"/>
          <p:nvPr/>
        </p:nvSpPr>
        <p:spPr>
          <a:xfrm>
            <a:off x="762000" y="142875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atBoost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F32CD-51B2-0B4E-C026-386CDCD4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895350"/>
            <a:ext cx="4542448" cy="410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9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C5DBF5-94EA-4145-8F5D-8733A84EBF25}"/>
              </a:ext>
            </a:extLst>
          </p:cNvPr>
          <p:cNvSpPr txBox="1"/>
          <p:nvPr/>
        </p:nvSpPr>
        <p:spPr>
          <a:xfrm>
            <a:off x="762000" y="852398"/>
            <a:ext cx="693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XGBOOST ALGORITHM</a:t>
            </a:r>
            <a:endParaRPr lang="en-IN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775C8-E39E-4CE5-8AA8-7FB20B2DBE89}"/>
              </a:ext>
            </a:extLst>
          </p:cNvPr>
          <p:cNvSpPr txBox="1"/>
          <p:nvPr/>
        </p:nvSpPr>
        <p:spPr>
          <a:xfrm>
            <a:off x="647700" y="1581150"/>
            <a:ext cx="784860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an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extreme gradient boosting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algorithm known for its speed and performance. It uses a set of decision trees to predict outcomes.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 makes use of the ‘‘max depth’’ parameter and starts tree pruning from the backward direction.</a:t>
            </a:r>
            <a:endParaRPr lang="en-US" sz="1600" dirty="0">
              <a:solidFill>
                <a:srgbClr val="BDC1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BDC1C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 a machine learning algorithm that uses an ensemble of decision trees and gradient boosting to make predictions.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the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level-wise strategy grows the tree level by level.</a:t>
            </a:r>
          </a:p>
          <a:p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1B099-7C52-4E17-9C75-79CBD89A0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409950"/>
            <a:ext cx="1541042" cy="15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72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2820A9-6FCD-4024-AF0E-ABCC4EF84214}"/>
              </a:ext>
            </a:extLst>
          </p:cNvPr>
          <p:cNvSpPr txBox="1"/>
          <p:nvPr/>
        </p:nvSpPr>
        <p:spPr>
          <a:xfrm>
            <a:off x="609600" y="1276350"/>
            <a:ext cx="80772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are some key techniques and features associated with </a:t>
            </a:r>
            <a:r>
              <a:rPr lang="en-US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Framework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Techniques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Tree Pruning</a:t>
            </a:r>
          </a:p>
          <a:p>
            <a:endParaRPr lang="en-IN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Framework 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tree corrects the errors of the previous one, gradually improving predictive performance.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Tree Pruning 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Pruning involves removing branches (nodes) from a tree to prevent overfitting  and improve generalization</a:t>
            </a:r>
            <a:r>
              <a:rPr lang="en-I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</a:p>
          <a:p>
            <a:r>
              <a:rPr lang="en-IN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16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DBB98-0532-2BC4-765F-1BF82978B3FE}"/>
              </a:ext>
            </a:extLst>
          </p:cNvPr>
          <p:cNvSpPr txBox="1"/>
          <p:nvPr/>
        </p:nvSpPr>
        <p:spPr>
          <a:xfrm>
            <a:off x="576262" y="666750"/>
            <a:ext cx="4396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IN" b="1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echniques:</a:t>
            </a:r>
          </a:p>
        </p:txBody>
      </p:sp>
    </p:spTree>
    <p:extLst>
      <p:ext uri="{BB962C8B-B14F-4D97-AF65-F5344CB8AC3E}">
        <p14:creationId xmlns:p14="http://schemas.microsoft.com/office/powerpoint/2010/main" val="211900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F671AA-2FE4-4B52-B6B3-18DB47B260C1}"/>
              </a:ext>
            </a:extLst>
          </p:cNvPr>
          <p:cNvSpPr txBox="1"/>
          <p:nvPr/>
        </p:nvSpPr>
        <p:spPr>
          <a:xfrm>
            <a:off x="457200" y="1809750"/>
            <a:ext cx="87630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incorporates regularization techniques to prevent overfitting and enhance model generalization </a:t>
            </a:r>
            <a:r>
              <a:rPr lang="en-IN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unseen data 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0" i="0" dirty="0">
                <a:solidFill>
                  <a:srgbClr val="3B40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b="0" i="0" dirty="0">
                <a:solidFill>
                  <a:srgbClr val="3B40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strength of regularization is controlled by hyperparameters like alpha (for L1 regularization) and lambda (for L2 regularization) in </a:t>
            </a:r>
            <a:r>
              <a:rPr lang="en-US" sz="1600" b="0" i="0" dirty="0" err="1">
                <a:solidFill>
                  <a:srgbClr val="3B40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600" b="0" i="0" dirty="0">
                <a:solidFill>
                  <a:srgbClr val="3B404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b="0" i="0" dirty="0">
              <a:solidFill>
                <a:srgbClr val="3B404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For decision trees, regularization is achieved by controlling the tree’s depth and </a:t>
            </a:r>
            <a:r>
              <a:rPr lang="en-US" sz="1600" b="0" i="0" dirty="0" err="1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complexity.Maximum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Depth(</a:t>
            </a:r>
            <a:r>
              <a:rPr lang="en-US" sz="1600" b="0" i="0" dirty="0" err="1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 Setting a limit on how deep the tree can grow. This is one of the most straightforward regularization methods.		 </a:t>
            </a:r>
          </a:p>
          <a:p>
            <a:r>
              <a:rPr lang="en-US" sz="1600" dirty="0">
                <a:solidFill>
                  <a:srgbClr val="3B40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en-US" sz="1600" dirty="0">
                <a:solidFill>
                  <a:srgbClr val="3B40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DA14F-5CC7-5573-1B95-C109A11772E1}"/>
              </a:ext>
            </a:extLst>
          </p:cNvPr>
          <p:cNvSpPr txBox="1"/>
          <p:nvPr/>
        </p:nvSpPr>
        <p:spPr>
          <a:xfrm>
            <a:off x="533400" y="1233249"/>
            <a:ext cx="461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Techniques :</a:t>
            </a:r>
          </a:p>
        </p:txBody>
      </p:sp>
    </p:spTree>
    <p:extLst>
      <p:ext uri="{BB962C8B-B14F-4D97-AF65-F5344CB8AC3E}">
        <p14:creationId xmlns:p14="http://schemas.microsoft.com/office/powerpoint/2010/main" val="2280664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EF28FF-12F8-4333-9EF4-7278864171F7}"/>
              </a:ext>
            </a:extLst>
          </p:cNvPr>
          <p:cNvSpPr txBox="1"/>
          <p:nvPr/>
        </p:nvSpPr>
        <p:spPr>
          <a:xfrm>
            <a:off x="695118" y="1526798"/>
            <a:ext cx="825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data to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DMatrix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 :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DMatrix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xgb.DMatrix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)is used to convert the training and testing sets into the internal data structure 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96032-8537-4661-AECD-3186FF11C253}"/>
              </a:ext>
            </a:extLst>
          </p:cNvPr>
          <p:cNvSpPr txBox="1"/>
          <p:nvPr/>
        </p:nvSpPr>
        <p:spPr>
          <a:xfrm>
            <a:off x="730837" y="2724150"/>
            <a:ext cx="80274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hyperparameters for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tuned hyperparameters include learning rate, number of trees, and maximum tree depth, as well as applying weight to classes 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43517-B0EE-427C-98C1-82239CE86B10}"/>
              </a:ext>
            </a:extLst>
          </p:cNvPr>
          <p:cNvSpPr txBox="1"/>
          <p:nvPr/>
        </p:nvSpPr>
        <p:spPr>
          <a:xfrm>
            <a:off x="766762" y="3897825"/>
            <a:ext cx="84132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model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1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47D25-CFAD-7E65-1BD0-B2C5F66BF091}"/>
              </a:ext>
            </a:extLst>
          </p:cNvPr>
          <p:cNvSpPr txBox="1"/>
          <p:nvPr/>
        </p:nvSpPr>
        <p:spPr>
          <a:xfrm>
            <a:off x="695118" y="6729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:</a:t>
            </a:r>
          </a:p>
        </p:txBody>
      </p:sp>
    </p:spTree>
    <p:extLst>
      <p:ext uri="{BB962C8B-B14F-4D97-AF65-F5344CB8AC3E}">
        <p14:creationId xmlns:p14="http://schemas.microsoft.com/office/powerpoint/2010/main" val="2030152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474" y="1379787"/>
            <a:ext cx="3312326" cy="3718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IN" sz="2300" b="1" spc="10" dirty="0">
                <a:solidFill>
                  <a:srgbClr val="1A1A1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  <a:endParaRPr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C7264-47E0-66F5-DA9F-2B2A591AE51B}"/>
              </a:ext>
            </a:extLst>
          </p:cNvPr>
          <p:cNvSpPr txBox="1"/>
          <p:nvPr/>
        </p:nvSpPr>
        <p:spPr>
          <a:xfrm>
            <a:off x="802474" y="1885950"/>
            <a:ext cx="72342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	To Develop and implement an efficient machine learning-based fraud detection system for Credit card banking data to:</a:t>
            </a:r>
          </a:p>
          <a:p>
            <a:pPr algn="l"/>
            <a:endParaRPr lang="en-US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fraudulent transactions.</a:t>
            </a:r>
          </a:p>
          <a:p>
            <a:pPr lvl="1">
              <a:buFont typeface="+mj-lt"/>
              <a:buAutoNum type="arabicPeriod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Minimize false positives.</a:t>
            </a:r>
          </a:p>
          <a:p>
            <a:pPr lvl="1">
              <a:buFont typeface="+mj-lt"/>
              <a:buAutoNum type="arabicPeriod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adaptability and scalability.</a:t>
            </a:r>
          </a:p>
          <a:p>
            <a:pPr lvl="1">
              <a:buFont typeface="+mj-lt"/>
              <a:buAutoNum type="arabicPeriod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customer trust.</a:t>
            </a:r>
          </a:p>
          <a:p>
            <a:pPr lvl="1">
              <a:buFont typeface="+mj-lt"/>
              <a:buAutoNum type="arabicPeriod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 compliance with regulations.</a:t>
            </a:r>
          </a:p>
          <a:p>
            <a:pPr lvl="1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enhance fraud detection capabilities.</a:t>
            </a:r>
            <a:endParaRPr lang="en-US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Prioritize data security and efficiency.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CAB05C-D7BA-4CAA-A726-4F424887AF65}"/>
              </a:ext>
            </a:extLst>
          </p:cNvPr>
          <p:cNvSpPr txBox="1"/>
          <p:nvPr/>
        </p:nvSpPr>
        <p:spPr>
          <a:xfrm>
            <a:off x="762000" y="8191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25543-EA72-4EB6-8F75-8C56A16DE468}"/>
              </a:ext>
            </a:extLst>
          </p:cNvPr>
          <p:cNvSpPr txBox="1"/>
          <p:nvPr/>
        </p:nvSpPr>
        <p:spPr>
          <a:xfrm>
            <a:off x="685800" y="135255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</a:t>
            </a:r>
            <a:r>
              <a:rPr lang="en-IN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IN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Customizability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899F8-B979-4515-86FD-35D84995CD2D}"/>
              </a:ext>
            </a:extLst>
          </p:cNvPr>
          <p:cNvSpPr txBox="1"/>
          <p:nvPr/>
        </p:nvSpPr>
        <p:spPr>
          <a:xfrm>
            <a:off x="685800" y="295275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</a:t>
            </a:r>
            <a:r>
              <a:rPr lang="en-IN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fontAlgn="base"/>
            <a:endParaRPr lang="en-IN" b="1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en-IN" b="1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Requirements</a:t>
            </a:r>
            <a:endParaRPr lang="en-IN" b="1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E9BE17-B84D-3ABC-D1C1-94BD8554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880544"/>
            <a:ext cx="3179375" cy="33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71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5BBE2-9454-D0AF-F5B8-086BA5D4B0FD}"/>
              </a:ext>
            </a:extLst>
          </p:cNvPr>
          <p:cNvSpPr txBox="1"/>
          <p:nvPr/>
        </p:nvSpPr>
        <p:spPr>
          <a:xfrm>
            <a:off x="762000" y="590550"/>
            <a:ext cx="243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Majority Voting</a:t>
            </a:r>
            <a:endParaRPr lang="en-IN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0E3E2-7F90-BFAC-61E2-13D063F253A5}"/>
              </a:ext>
            </a:extLst>
          </p:cNvPr>
          <p:cNvSpPr txBox="1"/>
          <p:nvPr/>
        </p:nvSpPr>
        <p:spPr>
          <a:xfrm>
            <a:off x="1381307" y="1319450"/>
            <a:ext cx="6629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 ensemble method is a combination of multiple and diverse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Each model in the ensemble makes a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A final prediction is determined by a majority voting among the models.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47BAF0-7F54-D423-94A5-5BC6943D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27496"/>
            <a:ext cx="6096000" cy="18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84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908FE0-131D-7879-BF4F-7617E3323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" r="68296" b="30806"/>
          <a:stretch/>
        </p:blipFill>
        <p:spPr>
          <a:xfrm>
            <a:off x="2133600" y="724806"/>
            <a:ext cx="1752600" cy="2539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5C9A21-C2EA-640E-E754-4921EE559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37" b="-191"/>
          <a:stretch/>
        </p:blipFill>
        <p:spPr>
          <a:xfrm>
            <a:off x="4876800" y="724806"/>
            <a:ext cx="1940664" cy="2398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E882A-A6D3-4C04-F28F-C59F4BC27486}"/>
              </a:ext>
            </a:extLst>
          </p:cNvPr>
          <p:cNvSpPr txBox="1"/>
          <p:nvPr/>
        </p:nvSpPr>
        <p:spPr>
          <a:xfrm>
            <a:off x="876300" y="3028950"/>
            <a:ext cx="7391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voting majority classifier is not a real classifier, but a method that is trained and evaluated in parallel in order to use the</a:t>
            </a:r>
            <a:r>
              <a:rPr lang="en-US" b="1" dirty="0"/>
              <a:t> different features of each algorithm</a:t>
            </a:r>
          </a:p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a 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task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class predicted by the 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majority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models is considered the final prediction. For 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 tasks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prediction from all models is taken.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524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BEAF56-4EBD-1D00-38CD-76B5FA922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04950"/>
            <a:ext cx="5433531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8F99B9-69BB-F7C4-B028-862B777FA044}"/>
              </a:ext>
            </a:extLst>
          </p:cNvPr>
          <p:cNvSpPr txBox="1"/>
          <p:nvPr/>
        </p:nvSpPr>
        <p:spPr>
          <a:xfrm>
            <a:off x="304800" y="59055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34A0D-3E37-9F60-7A53-877A91DFD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648"/>
          <a:stretch/>
        </p:blipFill>
        <p:spPr>
          <a:xfrm>
            <a:off x="1940471" y="481794"/>
            <a:ext cx="2850604" cy="4661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EE427-0468-9B9F-5841-7E384EB6E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57"/>
          <a:stretch/>
        </p:blipFill>
        <p:spPr>
          <a:xfrm>
            <a:off x="4648200" y="469561"/>
            <a:ext cx="3409936" cy="467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16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5BBE2-9454-D0AF-F5B8-086BA5D4B0FD}"/>
              </a:ext>
            </a:extLst>
          </p:cNvPr>
          <p:cNvSpPr txBox="1"/>
          <p:nvPr/>
        </p:nvSpPr>
        <p:spPr>
          <a:xfrm>
            <a:off x="762000" y="590550"/>
            <a:ext cx="243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ANN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0E3E2-7F90-BFAC-61E2-13D063F253A5}"/>
              </a:ext>
            </a:extLst>
          </p:cNvPr>
          <p:cNvSpPr txBox="1"/>
          <p:nvPr/>
        </p:nvSpPr>
        <p:spPr>
          <a:xfrm>
            <a:off x="1381307" y="1319450"/>
            <a:ext cx="6629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inter-regular"/>
              </a:rPr>
              <a:t>An Artificial neural network is usually a computational network based on biological neural networks that construct the structure of the human brain.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I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inter-regular"/>
              </a:rPr>
              <a:t>n order to define a neural network that consists of a large number of artificial neurons, which are termed units arranged in a sequence of layers.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D7EA5-6C70-14B8-4853-27A9C446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724150"/>
            <a:ext cx="4541160" cy="2446884"/>
          </a:xfrm>
          <a:prstGeom prst="rect">
            <a:avLst/>
          </a:prstGeom>
        </p:spPr>
      </p:pic>
      <p:sp>
        <p:nvSpPr>
          <p:cNvPr id="6" name="Diamond 5">
            <a:extLst>
              <a:ext uri="{FF2B5EF4-FFF2-40B4-BE49-F238E27FC236}">
                <a16:creationId xmlns:a16="http://schemas.microsoft.com/office/drawing/2014/main" id="{BFA9BCFD-A78D-3C28-D689-1B49116F2FA6}"/>
              </a:ext>
            </a:extLst>
          </p:cNvPr>
          <p:cNvSpPr/>
          <p:nvPr/>
        </p:nvSpPr>
        <p:spPr>
          <a:xfrm>
            <a:off x="5372100" y="3409949"/>
            <a:ext cx="959760" cy="39052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Fraud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B10D73F7-56D3-F20D-9504-F4837F1AC2A9}"/>
              </a:ext>
            </a:extLst>
          </p:cNvPr>
          <p:cNvSpPr/>
          <p:nvPr/>
        </p:nvSpPr>
        <p:spPr>
          <a:xfrm>
            <a:off x="5424487" y="4162425"/>
            <a:ext cx="959760" cy="39052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Non-Fraud</a:t>
            </a:r>
          </a:p>
        </p:txBody>
      </p:sp>
    </p:spTree>
    <p:extLst>
      <p:ext uri="{BB962C8B-B14F-4D97-AF65-F5344CB8AC3E}">
        <p14:creationId xmlns:p14="http://schemas.microsoft.com/office/powerpoint/2010/main" val="3473081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5BBE2-9454-D0AF-F5B8-086BA5D4B0FD}"/>
              </a:ext>
            </a:extLst>
          </p:cNvPr>
          <p:cNvSpPr txBox="1"/>
          <p:nvPr/>
        </p:nvSpPr>
        <p:spPr>
          <a:xfrm>
            <a:off x="762000" y="666750"/>
            <a:ext cx="243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ANN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0E3E2-7F90-BFAC-61E2-13D063F253A5}"/>
              </a:ext>
            </a:extLst>
          </p:cNvPr>
          <p:cNvSpPr txBox="1"/>
          <p:nvPr/>
        </p:nvSpPr>
        <p:spPr>
          <a:xfrm>
            <a:off x="1958856" y="1047750"/>
            <a:ext cx="6629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1. Initialize the Network: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 - Define the number of input neurons (based on the features of your data).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 - Define the number and size of hidden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 - Define the number of output neurons (based on what you are predicting or classifying).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 - Initialize weights and biases for each neuron randomly.</a:t>
            </a:r>
          </a:p>
          <a:p>
            <a:endParaRPr lang="en-US" sz="1600" dirty="0"/>
          </a:p>
          <a:p>
            <a:r>
              <a:rPr lang="en-US" sz="1600" dirty="0"/>
              <a:t>2. Preprocess Input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 - Normalize or scale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 - Split the data into training and testing sets.</a:t>
            </a:r>
          </a:p>
          <a:p>
            <a:endParaRPr lang="en-US" sz="1600" dirty="0"/>
          </a:p>
          <a:p>
            <a:r>
              <a:rPr lang="en-US" sz="1600" dirty="0"/>
              <a:t>3. Define the Learning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 - Set the learning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 - Choose the activation function (e.g., </a:t>
            </a:r>
            <a:r>
              <a:rPr lang="en-US" sz="1600" dirty="0" err="1"/>
              <a:t>ReLU</a:t>
            </a:r>
            <a:r>
              <a:rPr lang="en-US" sz="1600" dirty="0"/>
              <a:t>, Sigmoid).</a:t>
            </a:r>
          </a:p>
        </p:txBody>
      </p:sp>
    </p:spTree>
    <p:extLst>
      <p:ext uri="{BB962C8B-B14F-4D97-AF65-F5344CB8AC3E}">
        <p14:creationId xmlns:p14="http://schemas.microsoft.com/office/powerpoint/2010/main" val="800423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5BBE2-9454-D0AF-F5B8-086BA5D4B0FD}"/>
              </a:ext>
            </a:extLst>
          </p:cNvPr>
          <p:cNvSpPr txBox="1"/>
          <p:nvPr/>
        </p:nvSpPr>
        <p:spPr>
          <a:xfrm>
            <a:off x="762000" y="666750"/>
            <a:ext cx="243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ANN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0E3E2-7F90-BFAC-61E2-13D063F253A5}"/>
              </a:ext>
            </a:extLst>
          </p:cNvPr>
          <p:cNvSpPr txBox="1"/>
          <p:nvPr/>
        </p:nvSpPr>
        <p:spPr>
          <a:xfrm>
            <a:off x="1773798" y="897582"/>
            <a:ext cx="6629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- Choose the loss function (e.g., Mean Squared Error for regression, Cross-Entropy for classification).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 - Choose the optimizer (e.g., Gradient Descent, Adam).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 4. Train the Network:</a:t>
            </a:r>
          </a:p>
          <a:p>
            <a:r>
              <a:rPr lang="en-US" sz="1600" dirty="0"/>
              <a:t>   for each epoch:</a:t>
            </a:r>
          </a:p>
          <a:p>
            <a:r>
              <a:rPr lang="en-US" sz="1600" dirty="0"/>
              <a:t>           for each batch in training data:</a:t>
            </a:r>
          </a:p>
          <a:p>
            <a:r>
              <a:rPr lang="en-US" sz="1600" dirty="0"/>
              <a:t>                - Forward Propagation:</a:t>
            </a:r>
          </a:p>
          <a:p>
            <a:r>
              <a:rPr lang="en-US" sz="1600" dirty="0"/>
              <a:t>                Calculate the output for each neuron from input to output layer.</a:t>
            </a:r>
          </a:p>
          <a:p>
            <a:r>
              <a:rPr lang="en-US" sz="1600" dirty="0"/>
              <a:t>                Use the activation function to introduce non-linearity.</a:t>
            </a:r>
          </a:p>
          <a:p>
            <a:r>
              <a:rPr lang="en-US" sz="1600" dirty="0"/>
              <a:t>     - Calculate Loss:</a:t>
            </a:r>
          </a:p>
          <a:p>
            <a:r>
              <a:rPr lang="en-US" sz="1600" dirty="0"/>
              <a:t>        Compare the output of the network with the true values.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 Backward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 Calculate the gradients of the loss function with respect to each weight.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Update the weights and biases using the optimizer.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1076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2929BC-15A0-CFF6-8D07-17B8081D538C}"/>
              </a:ext>
            </a:extLst>
          </p:cNvPr>
          <p:cNvSpPr txBox="1"/>
          <p:nvPr/>
        </p:nvSpPr>
        <p:spPr>
          <a:xfrm>
            <a:off x="2332980" y="2732246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Output </a:t>
            </a:r>
            <a:endParaRPr lang="en-US" b="1" dirty="0">
              <a:latin typeface="Arial 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F99B9-69BB-F7C4-B028-862B777FA044}"/>
              </a:ext>
            </a:extLst>
          </p:cNvPr>
          <p:cNvSpPr txBox="1"/>
          <p:nvPr/>
        </p:nvSpPr>
        <p:spPr>
          <a:xfrm>
            <a:off x="762000" y="1428750"/>
            <a:ext cx="137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ANN </a:t>
            </a:r>
            <a:endParaRPr lang="en-IN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DA813-F079-6DC0-DBED-18E65B37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742950"/>
            <a:ext cx="3852125" cy="37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2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285453"/>
            <a:ext cx="2702725" cy="3718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40"/>
              </a:spcBef>
              <a:defRPr sz="2300" b="1" spc="10">
                <a:solidFill>
                  <a:srgbClr val="1A1A1A"/>
                </a:solidFill>
                <a:latin typeface="Arial MT"/>
                <a:cs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73A6B-A86B-7637-23AE-2616B2DF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50206"/>
            <a:ext cx="5563082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9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276350"/>
            <a:ext cx="5410200" cy="3718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40"/>
              </a:spcBef>
              <a:defRPr sz="2300" b="1" spc="10">
                <a:solidFill>
                  <a:srgbClr val="1A1A1A"/>
                </a:solidFill>
                <a:latin typeface="Arial MT"/>
                <a:cs typeface="Times New Roman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 and Tools Usage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CAB4F-87FE-9B98-D389-6BB9DE215479}"/>
              </a:ext>
            </a:extLst>
          </p:cNvPr>
          <p:cNvSpPr txBox="1"/>
          <p:nvPr/>
        </p:nvSpPr>
        <p:spPr>
          <a:xfrm>
            <a:off x="726276" y="1733550"/>
            <a:ext cx="73509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lvl="1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Voting</a:t>
            </a:r>
          </a:p>
          <a:p>
            <a:pPr lvl="1" indent="-342900"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</a:t>
            </a:r>
          </a:p>
          <a:p>
            <a:pPr lvl="1" indent="-342900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07A981-BB7C-1D14-E972-E6D7B6DF7D3F}"/>
              </a:ext>
            </a:extLst>
          </p:cNvPr>
          <p:cNvSpPr txBox="1"/>
          <p:nvPr/>
        </p:nvSpPr>
        <p:spPr>
          <a:xfrm>
            <a:off x="723895" y="3462277"/>
            <a:ext cx="7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530B7-522E-F32F-CC06-91E4602440B1}"/>
              </a:ext>
            </a:extLst>
          </p:cNvPr>
          <p:cNvSpPr txBox="1"/>
          <p:nvPr/>
        </p:nvSpPr>
        <p:spPr>
          <a:xfrm>
            <a:off x="1492352" y="3886199"/>
            <a:ext cx="114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85032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2929BC-15A0-CFF6-8D07-17B8081D538C}"/>
              </a:ext>
            </a:extLst>
          </p:cNvPr>
          <p:cNvSpPr txBox="1"/>
          <p:nvPr/>
        </p:nvSpPr>
        <p:spPr>
          <a:xfrm>
            <a:off x="990600" y="1348640"/>
            <a:ext cx="7086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b="1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gradient-boosting framework based on decision trees.</a:t>
            </a:r>
            <a:br>
              <a:rPr lang="en-US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uses two novel techniques: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F99B9-69BB-F7C4-B028-862B777FA044}"/>
              </a:ext>
            </a:extLst>
          </p:cNvPr>
          <p:cNvSpPr txBox="1"/>
          <p:nvPr/>
        </p:nvSpPr>
        <p:spPr>
          <a:xfrm>
            <a:off x="381000" y="62055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072-3120-F578-8EB0-5DCCCD844E78}"/>
              </a:ext>
            </a:extLst>
          </p:cNvPr>
          <p:cNvSpPr txBox="1"/>
          <p:nvPr/>
        </p:nvSpPr>
        <p:spPr>
          <a:xfrm>
            <a:off x="838200" y="2268268"/>
            <a:ext cx="85344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fontAlgn="base">
              <a:buFont typeface="+mj-lt"/>
              <a:buAutoNum type="arabicPeriod"/>
            </a:pPr>
            <a:r>
              <a:rPr lang="en-US" sz="17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	Gradient-based One Side Sampling(GOSS)</a:t>
            </a:r>
            <a:endParaRPr lang="en-US" sz="1700" b="1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7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600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Histogram Based Tree Node Splitting</a:t>
            </a:r>
            <a:endParaRPr lang="en-US" sz="1700" b="1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7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Exclusive Feature Bundling (EFB)</a:t>
            </a:r>
          </a:p>
          <a:p>
            <a:pPr lvl="1" fontAlgn="base"/>
            <a:r>
              <a:rPr lang="en-US" sz="1700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n-US" sz="1700" b="1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026CB2-22D7-6D5B-BA52-0B0A84624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" t="10095" r="5154"/>
          <a:stretch/>
        </p:blipFill>
        <p:spPr>
          <a:xfrm>
            <a:off x="578644" y="3428564"/>
            <a:ext cx="3186765" cy="1113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0C195-B7A9-7F3D-6A4C-4BE7E2C71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0" y="3181326"/>
            <a:ext cx="4887600" cy="16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4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958B1B-FCF6-FEAF-3640-6FC7BB985D4C}"/>
              </a:ext>
            </a:extLst>
          </p:cNvPr>
          <p:cNvSpPr txBox="1"/>
          <p:nvPr/>
        </p:nvSpPr>
        <p:spPr>
          <a:xfrm>
            <a:off x="990600" y="1022718"/>
            <a:ext cx="6400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18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Puts more focus on under-trained data points </a:t>
            </a:r>
            <a:endParaRPr lang="en-IN" sz="1800" b="1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use gradients as some measure of importance..   	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gradient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Means small error, the data point is learned well. (Not important). 				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gradient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Means large error, the data point is NOT learned well. (important)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6EC99-1EE9-7334-84E0-91D4EBE073C7}"/>
              </a:ext>
            </a:extLst>
          </p:cNvPr>
          <p:cNvSpPr txBox="1"/>
          <p:nvPr/>
        </p:nvSpPr>
        <p:spPr>
          <a:xfrm>
            <a:off x="685800" y="66675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Gradient-based One-Side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EF2FF-A5FF-AB0D-62DB-3C5AE91AFDAC}"/>
              </a:ext>
            </a:extLst>
          </p:cNvPr>
          <p:cNvSpPr txBox="1"/>
          <p:nvPr/>
        </p:nvSpPr>
        <p:spPr>
          <a:xfrm>
            <a:off x="1066800" y="3028950"/>
            <a:ext cx="685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(with parameters a and b):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the data according to absolute gradient value..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the top ax100% of the data samples (large gradients).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sample bx100% from the rest of the data (small gradients)· Amplify small gradients by multiplying (1-a)/b when calculating information gain.</a:t>
            </a:r>
          </a:p>
        </p:txBody>
      </p:sp>
    </p:spTree>
    <p:extLst>
      <p:ext uri="{BB962C8B-B14F-4D97-AF65-F5344CB8AC3E}">
        <p14:creationId xmlns:p14="http://schemas.microsoft.com/office/powerpoint/2010/main" val="112603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8F99B9-69BB-F7C4-B028-862B777FA044}"/>
              </a:ext>
            </a:extLst>
          </p:cNvPr>
          <p:cNvSpPr txBox="1"/>
          <p:nvPr/>
        </p:nvSpPr>
        <p:spPr>
          <a:xfrm>
            <a:off x="609600" y="1428750"/>
            <a:ext cx="350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Gradient-based One Side Sampling(GOSS)</a:t>
            </a:r>
            <a:r>
              <a:rPr lang="en-US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88A4B-3259-4615-FBAB-3E36CE439391}"/>
              </a:ext>
            </a:extLst>
          </p:cNvPr>
          <p:cNvSpPr txBox="1"/>
          <p:nvPr/>
        </p:nvSpPr>
        <p:spPr>
          <a:xfrm>
            <a:off x="4557712" y="12763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/>
            <a:r>
              <a:rPr lang="en-IN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Histogram Based Tree Node Splitting</a:t>
            </a:r>
            <a:endParaRPr lang="en-US" sz="2000" b="1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F340B1-C47E-2439-B257-72DE39853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92"/>
          <a:stretch/>
        </p:blipFill>
        <p:spPr>
          <a:xfrm>
            <a:off x="729368" y="2421620"/>
            <a:ext cx="3828344" cy="17109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8BDD72-E06E-4478-38E3-4C140420B547}"/>
                  </a:ext>
                </a:extLst>
              </p14:cNvPr>
              <p14:cNvContentPartPr/>
              <p14:nvPr/>
            </p14:nvContentPartPr>
            <p14:xfrm>
              <a:off x="1523568" y="2749272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8BDD72-E06E-4478-38E3-4C140420B5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9928" y="2641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A206A9-DA4B-7184-A3DE-7E1B69A2CFC1}"/>
                  </a:ext>
                </a:extLst>
              </p14:cNvPr>
              <p14:cNvContentPartPr/>
              <p14:nvPr/>
            </p14:nvContentPartPr>
            <p14:xfrm>
              <a:off x="1499448" y="276763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A206A9-DA4B-7184-A3DE-7E1B69A2CF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5808" y="265963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F14AA2-B880-10C5-F001-78217559BB97}"/>
                  </a:ext>
                </a:extLst>
              </p14:cNvPr>
              <p14:cNvContentPartPr/>
              <p14:nvPr/>
            </p14:nvContentPartPr>
            <p14:xfrm>
              <a:off x="1499448" y="276763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F14AA2-B880-10C5-F001-78217559BB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5808" y="2659632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0D50BED4-72D1-A23D-0641-59E482F06025}"/>
              </a:ext>
            </a:extLst>
          </p:cNvPr>
          <p:cNvSpPr/>
          <p:nvPr/>
        </p:nvSpPr>
        <p:spPr>
          <a:xfrm>
            <a:off x="3276600" y="2952750"/>
            <a:ext cx="76200" cy="76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2B8739-4BA0-D7B4-2891-EF8C916E5512}"/>
              </a:ext>
            </a:extLst>
          </p:cNvPr>
          <p:cNvSpPr/>
          <p:nvPr/>
        </p:nvSpPr>
        <p:spPr>
          <a:xfrm>
            <a:off x="1423248" y="2729532"/>
            <a:ext cx="76200" cy="76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272B22-DFF6-6EFE-D59C-94F95EBEE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2542" y="1885950"/>
            <a:ext cx="2692791" cy="25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8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55725-22DB-039C-FAED-14AD6CDF3C6D}"/>
              </a:ext>
            </a:extLst>
          </p:cNvPr>
          <p:cNvSpPr txBox="1"/>
          <p:nvPr/>
        </p:nvSpPr>
        <p:spPr>
          <a:xfrm>
            <a:off x="838200" y="142875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nice way to reduce number of features by taking advantage of sparsity of large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observation is many features are never non-zero at the same time. Therefore, we  can merge (bundle) them and save space by doing that.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32604-7C1B-5186-BD20-6F631FAAE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81"/>
          <a:stretch/>
        </p:blipFill>
        <p:spPr>
          <a:xfrm>
            <a:off x="1066800" y="3028950"/>
            <a:ext cx="2209800" cy="1759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39A18-6417-173C-3887-5A43F01ED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5" b="8103"/>
          <a:stretch/>
        </p:blipFill>
        <p:spPr>
          <a:xfrm>
            <a:off x="3657600" y="3283045"/>
            <a:ext cx="2590800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F84BE7-4A76-D1BB-E188-BAE4315FBC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"/>
          <a:stretch/>
        </p:blipFill>
        <p:spPr>
          <a:xfrm>
            <a:off x="6629400" y="3288760"/>
            <a:ext cx="1998738" cy="1447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E94884-5EEC-C0B0-C6C0-98FE523EB4E5}"/>
              </a:ext>
            </a:extLst>
          </p:cNvPr>
          <p:cNvSpPr txBox="1"/>
          <p:nvPr/>
        </p:nvSpPr>
        <p:spPr>
          <a:xfrm>
            <a:off x="609600" y="65167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Exclusive Feature Bundling (EFB)</a:t>
            </a:r>
            <a:endParaRPr lang="en-US" sz="2000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A59481-8249-F541-023B-E080ED5A58EF}"/>
              </a:ext>
            </a:extLst>
          </p:cNvPr>
          <p:cNvSpPr/>
          <p:nvPr/>
        </p:nvSpPr>
        <p:spPr>
          <a:xfrm>
            <a:off x="1371600" y="4324350"/>
            <a:ext cx="228600" cy="693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03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2929BC-15A0-CFF6-8D07-17B8081D538C}"/>
              </a:ext>
            </a:extLst>
          </p:cNvPr>
          <p:cNvSpPr txBox="1"/>
          <p:nvPr/>
        </p:nvSpPr>
        <p:spPr>
          <a:xfrm>
            <a:off x="2332980" y="2732246"/>
            <a:ext cx="99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Output </a:t>
            </a:r>
            <a:endParaRPr lang="en-US" b="1" dirty="0">
              <a:latin typeface="Arial M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F99B9-69BB-F7C4-B028-862B777FA044}"/>
              </a:ext>
            </a:extLst>
          </p:cNvPr>
          <p:cNvSpPr txBox="1"/>
          <p:nvPr/>
        </p:nvSpPr>
        <p:spPr>
          <a:xfrm>
            <a:off x="533400" y="666750"/>
            <a:ext cx="1799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054C5-95F0-A3D2-9E53-09A804DA5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819149"/>
            <a:ext cx="3882563" cy="41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81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1496</TotalTime>
  <Words>1139</Words>
  <Application>Microsoft Office PowerPoint</Application>
  <PresentationFormat>On-screen Show (16:9)</PresentationFormat>
  <Paragraphs>144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MT</vt:lpstr>
      <vt:lpstr>Calibri</vt:lpstr>
      <vt:lpstr>inter-regular</vt:lpstr>
      <vt:lpstr>Nunito</vt:lpstr>
      <vt:lpstr>Tahoma</vt:lpstr>
      <vt:lpstr>Times New Roman</vt:lpstr>
      <vt:lpstr>Wingdings</vt:lpstr>
      <vt:lpstr>Office Theme</vt:lpstr>
      <vt:lpstr>Fraud Detection in Banking Data by Machine Learning Techniques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Video-In-Video  Online Advertising</dc:title>
  <cp:lastModifiedBy>Gokul R</cp:lastModifiedBy>
  <cp:revision>58</cp:revision>
  <dcterms:created xsi:type="dcterms:W3CDTF">2022-12-09T03:16:42Z</dcterms:created>
  <dcterms:modified xsi:type="dcterms:W3CDTF">2023-11-28T09:59:43Z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